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65" r:id="rId4"/>
    <p:sldId id="270" r:id="rId5"/>
    <p:sldId id="271" r:id="rId6"/>
    <p:sldId id="272" r:id="rId7"/>
    <p:sldId id="273" r:id="rId8"/>
    <p:sldId id="259" r:id="rId9"/>
    <p:sldId id="260" r:id="rId10"/>
    <p:sldId id="266" r:id="rId11"/>
    <p:sldId id="267" r:id="rId12"/>
    <p:sldId id="268" r:id="rId13"/>
    <p:sldId id="269" r:id="rId14"/>
    <p:sldId id="27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86" y="-8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69BE0D0-7F65-4FF5-B1D6-77506D66182D}" type="datetimeFigureOut">
              <a:rPr lang="en-US" smtClean="0"/>
              <a:pPr/>
              <a:t>11/19/2012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380C1D-CC19-458A-BE76-B0E67FD3C790}" type="slidenum">
              <a:rPr lang="en-US" smtClean="0"/>
              <a:pPr/>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9BE0D0-7F65-4FF5-B1D6-77506D66182D}" type="datetimeFigureOut">
              <a:rPr lang="en-US" smtClean="0"/>
              <a:pPr/>
              <a:t>11/19/2012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380C1D-CC19-458A-BE76-B0E67FD3C79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9BE0D0-7F65-4FF5-B1D6-77506D66182D}" type="datetimeFigureOut">
              <a:rPr lang="en-US" smtClean="0"/>
              <a:pPr/>
              <a:t>11/19/2012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380C1D-CC19-458A-BE76-B0E67FD3C79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9BE0D0-7F65-4FF5-B1D6-77506D66182D}" type="datetimeFigureOut">
              <a:rPr lang="en-US" smtClean="0"/>
              <a:pPr/>
              <a:t>11/19/2012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380C1D-CC19-458A-BE76-B0E67FD3C79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9BE0D0-7F65-4FF5-B1D6-77506D66182D}" type="datetimeFigureOut">
              <a:rPr lang="en-US" smtClean="0"/>
              <a:pPr/>
              <a:t>11/19/2012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380C1D-CC19-458A-BE76-B0E67FD3C790}" type="slidenum">
              <a:rPr lang="en-US" smtClean="0"/>
              <a:pPr/>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69BE0D0-7F65-4FF5-B1D6-77506D66182D}" type="datetimeFigureOut">
              <a:rPr lang="en-US" smtClean="0"/>
              <a:pPr/>
              <a:t>11/19/2012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6380C1D-CC19-458A-BE76-B0E67FD3C79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69BE0D0-7F65-4FF5-B1D6-77506D66182D}" type="datetimeFigureOut">
              <a:rPr lang="en-US" smtClean="0"/>
              <a:pPr/>
              <a:t>11/19/2012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6380C1D-CC19-458A-BE76-B0E67FD3C790}" type="slidenum">
              <a:rPr lang="en-US" smtClean="0"/>
              <a:pPr/>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69BE0D0-7F65-4FF5-B1D6-77506D66182D}" type="datetimeFigureOut">
              <a:rPr lang="en-US" smtClean="0"/>
              <a:pPr/>
              <a:t>11/19/2012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6380C1D-CC19-458A-BE76-B0E67FD3C79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9BE0D0-7F65-4FF5-B1D6-77506D66182D}" type="datetimeFigureOut">
              <a:rPr lang="en-US" smtClean="0"/>
              <a:pPr/>
              <a:t>11/19/2012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6380C1D-CC19-458A-BE76-B0E67FD3C79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9BE0D0-7F65-4FF5-B1D6-77506D66182D}" type="datetimeFigureOut">
              <a:rPr lang="en-US" smtClean="0"/>
              <a:pPr/>
              <a:t>11/19/2012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6380C1D-CC19-458A-BE76-B0E67FD3C790}" type="slidenum">
              <a:rPr lang="en-US" smtClean="0"/>
              <a:pPr/>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9BE0D0-7F65-4FF5-B1D6-77506D66182D}" type="datetimeFigureOut">
              <a:rPr lang="en-US" smtClean="0"/>
              <a:pPr/>
              <a:t>11/19/2012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6380C1D-CC19-458A-BE76-B0E67FD3C79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69BE0D0-7F65-4FF5-B1D6-77506D66182D}" type="datetimeFigureOut">
              <a:rPr lang="en-US" smtClean="0"/>
              <a:pPr/>
              <a:t>11/19/2012</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6380C1D-CC19-458A-BE76-B0E67FD3C79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youtube.com/watch?v=E1LG9NymhT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800" b="1" dirty="0" smtClean="0"/>
              <a:t>BULLYING</a:t>
            </a:r>
            <a:endParaRPr lang="en-US" sz="8800" b="1" dirty="0"/>
          </a:p>
        </p:txBody>
      </p:sp>
      <p:sp>
        <p:nvSpPr>
          <p:cNvPr id="3" name="Subtitle 2"/>
          <p:cNvSpPr>
            <a:spLocks noGrp="1"/>
          </p:cNvSpPr>
          <p:nvPr>
            <p:ph type="subTitle" idx="1"/>
          </p:nvPr>
        </p:nvSpPr>
        <p:spPr/>
        <p:txBody>
          <a:bodyPr>
            <a:normAutofit/>
          </a:bodyPr>
          <a:lstStyle/>
          <a:p>
            <a:r>
              <a:rPr lang="en-US" b="1" dirty="0" smtClean="0"/>
              <a:t>What is it and what can we do to prevent it</a:t>
            </a:r>
            <a:endParaRPr lang="en-US" b="1" dirty="0"/>
          </a:p>
        </p:txBody>
      </p:sp>
      <p:sp>
        <p:nvSpPr>
          <p:cNvPr id="4" name="Freeform 3"/>
          <p:cNvSpPr/>
          <p:nvPr/>
        </p:nvSpPr>
        <p:spPr>
          <a:xfrm>
            <a:off x="9135069" y="6849069"/>
            <a:ext cx="1" cy="1"/>
          </a:xfrm>
          <a:custGeom>
            <a:avLst/>
            <a:gdLst/>
            <a:ahLst/>
            <a:cxnLst/>
            <a:rect l="0" t="0" r="0" b="0"/>
            <a:pathLst>
              <a:path w="1" h="1">
                <a:moveTo>
                  <a:pt x="0" y="0"/>
                </a:moveTo>
                <a:lnTo>
                  <a:pt x="0" y="0"/>
                </a:lnTo>
                <a:lnTo>
                  <a:pt x="0" y="0"/>
                </a:lnTo>
                <a:lnTo>
                  <a:pt x="0" y="0"/>
                </a:lnTo>
                <a:lnTo>
                  <a:pt x="0" y="0"/>
                </a:lnTo>
                <a:lnTo>
                  <a:pt x="0" y="0"/>
                </a:lnTo>
                <a:lnTo>
                  <a:pt x="0" y="0"/>
                </a:lnTo>
                <a:lnTo>
                  <a:pt x="0" y="0"/>
                </a:lnTo>
                <a:close/>
              </a:path>
            </a:pathLst>
          </a:custGeom>
          <a:noFill/>
          <a:ln w="38100" cap="flat" cmpd="sng" algn="ctr">
            <a:solidFill>
              <a:srgbClr val="0000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30738083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5 FORMS OF BULLYING</a:t>
            </a:r>
          </a:p>
        </p:txBody>
      </p:sp>
      <p:sp>
        <p:nvSpPr>
          <p:cNvPr id="3" name="Content Placeholder 2"/>
          <p:cNvSpPr>
            <a:spLocks noGrp="1"/>
          </p:cNvSpPr>
          <p:nvPr>
            <p:ph idx="1"/>
          </p:nvPr>
        </p:nvSpPr>
        <p:spPr/>
        <p:txBody>
          <a:bodyPr>
            <a:normAutofit/>
          </a:bodyPr>
          <a:lstStyle/>
          <a:p>
            <a:pPr marL="0" indent="0">
              <a:buNone/>
            </a:pPr>
            <a:r>
              <a:rPr lang="en-US" sz="2800" b="1" dirty="0" smtClean="0"/>
              <a:t>EMOTIONAL</a:t>
            </a:r>
            <a:r>
              <a:rPr lang="en-US" dirty="0" smtClean="0"/>
              <a:t>- Behaviors that upset, exclude, or embarrass the person</a:t>
            </a:r>
          </a:p>
          <a:p>
            <a:pPr marL="0" indent="0">
              <a:buNone/>
            </a:pPr>
            <a:endParaRPr lang="en-US" dirty="0" smtClean="0"/>
          </a:p>
          <a:p>
            <a:pPr marL="0" indent="0">
              <a:buNone/>
            </a:pPr>
            <a:r>
              <a:rPr lang="en-US" dirty="0" smtClean="0"/>
              <a:t>Cyberbullying-texts, Facebook, twitter, uvoo, etc.</a:t>
            </a:r>
          </a:p>
          <a:p>
            <a:pPr marL="0" indent="0">
              <a:buNone/>
            </a:pPr>
            <a:r>
              <a:rPr lang="en-US" dirty="0" smtClean="0"/>
              <a:t>Intentional exclusion</a:t>
            </a:r>
          </a:p>
          <a:p>
            <a:pPr marL="0" indent="0">
              <a:buNone/>
            </a:pPr>
            <a:r>
              <a:rPr lang="en-US" dirty="0" smtClean="0"/>
              <a:t>Humiliation/embarassment</a:t>
            </a:r>
          </a:p>
          <a:p>
            <a:pPr marL="0" indent="0">
              <a:buNone/>
            </a:pPr>
            <a:r>
              <a:rPr lang="en-US" dirty="0" smtClean="0"/>
              <a:t>Intimidation</a:t>
            </a:r>
          </a:p>
          <a:p>
            <a:pPr marL="0" indent="0">
              <a:buNone/>
            </a:pPr>
            <a:r>
              <a:rPr lang="en-US" dirty="0" smtClean="0"/>
              <a:t>Comments about a person’s family</a:t>
            </a:r>
          </a:p>
        </p:txBody>
      </p:sp>
    </p:spTree>
    <p:extLst>
      <p:ext uri="{BB962C8B-B14F-4D97-AF65-F5344CB8AC3E}">
        <p14:creationId xmlns="" xmlns:p14="http://schemas.microsoft.com/office/powerpoint/2010/main" val="491847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a:solidFill>
                  <a:srgbClr val="D2533C"/>
                </a:solidFill>
              </a:rPr>
              <a:t>5 FORMS OF BULLYING</a:t>
            </a:r>
            <a:endParaRPr lang="en-US" dirty="0"/>
          </a:p>
        </p:txBody>
      </p:sp>
      <p:sp>
        <p:nvSpPr>
          <p:cNvPr id="3" name="Content Placeholder 2"/>
          <p:cNvSpPr>
            <a:spLocks noGrp="1"/>
          </p:cNvSpPr>
          <p:nvPr>
            <p:ph idx="1"/>
          </p:nvPr>
        </p:nvSpPr>
        <p:spPr/>
        <p:txBody>
          <a:bodyPr>
            <a:normAutofit/>
          </a:bodyPr>
          <a:lstStyle/>
          <a:p>
            <a:pPr marL="0" indent="0">
              <a:buNone/>
            </a:pPr>
            <a:r>
              <a:rPr lang="en-US" sz="2800" b="1" dirty="0" smtClean="0"/>
              <a:t>SEXUAL</a:t>
            </a:r>
            <a:r>
              <a:rPr lang="en-US" dirty="0" smtClean="0"/>
              <a:t>- To single out a person because of gender or sexual orientation; demonstrates unwanted sexual behavior</a:t>
            </a:r>
          </a:p>
          <a:p>
            <a:pPr marL="0" indent="0">
              <a:buNone/>
            </a:pPr>
            <a:endParaRPr lang="en-US" dirty="0" smtClean="0"/>
          </a:p>
          <a:p>
            <a:r>
              <a:rPr lang="en-US" dirty="0" smtClean="0"/>
              <a:t>Sexual comments</a:t>
            </a:r>
          </a:p>
          <a:p>
            <a:r>
              <a:rPr lang="en-US" dirty="0" smtClean="0"/>
              <a:t>Unwanted physical contact</a:t>
            </a:r>
          </a:p>
          <a:p>
            <a:r>
              <a:rPr lang="en-US" dirty="0" smtClean="0"/>
              <a:t>Inappropriate/abusive comments</a:t>
            </a:r>
          </a:p>
          <a:p>
            <a:r>
              <a:rPr lang="en-US" dirty="0" smtClean="0"/>
              <a:t>Inappropriate name calling such as gay, slut.</a:t>
            </a:r>
            <a:endParaRPr lang="en-US" dirty="0"/>
          </a:p>
        </p:txBody>
      </p:sp>
    </p:spTree>
    <p:extLst>
      <p:ext uri="{BB962C8B-B14F-4D97-AF65-F5344CB8AC3E}">
        <p14:creationId xmlns="" xmlns:p14="http://schemas.microsoft.com/office/powerpoint/2010/main" val="3397113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a:solidFill>
                  <a:srgbClr val="D2533C"/>
                </a:solidFill>
              </a:rPr>
              <a:t>5 FORMS OF BULLYING</a:t>
            </a:r>
            <a:endParaRPr lang="en-US" dirty="0"/>
          </a:p>
        </p:txBody>
      </p:sp>
      <p:sp>
        <p:nvSpPr>
          <p:cNvPr id="3" name="Content Placeholder 2"/>
          <p:cNvSpPr>
            <a:spLocks noGrp="1"/>
          </p:cNvSpPr>
          <p:nvPr>
            <p:ph idx="1"/>
          </p:nvPr>
        </p:nvSpPr>
        <p:spPr/>
        <p:txBody>
          <a:bodyPr>
            <a:normAutofit/>
          </a:bodyPr>
          <a:lstStyle/>
          <a:p>
            <a:pPr marL="0" indent="0">
              <a:buNone/>
            </a:pPr>
            <a:r>
              <a:rPr lang="en-US" sz="2800" b="1" dirty="0" smtClean="0"/>
              <a:t>Racial</a:t>
            </a:r>
            <a:r>
              <a:rPr lang="en-US" dirty="0" smtClean="0"/>
              <a:t>-Rejection or isolation of person because of ethnicity</a:t>
            </a:r>
          </a:p>
          <a:p>
            <a:pPr marL="0" indent="0">
              <a:buNone/>
            </a:pPr>
            <a:endParaRPr lang="en-US" dirty="0" smtClean="0"/>
          </a:p>
          <a:p>
            <a:r>
              <a:rPr lang="en-US" dirty="0" smtClean="0"/>
              <a:t>Racial slurs</a:t>
            </a:r>
          </a:p>
          <a:p>
            <a:r>
              <a:rPr lang="en-US" dirty="0" smtClean="0"/>
              <a:t>Stereotyping</a:t>
            </a:r>
          </a:p>
          <a:p>
            <a:r>
              <a:rPr lang="en-US" dirty="0" smtClean="0"/>
              <a:t>Making fun of a person’s customs, skin color, accent, dress or food choices</a:t>
            </a:r>
          </a:p>
          <a:p>
            <a:pPr marL="0" indent="0">
              <a:buNone/>
            </a:pPr>
            <a:endParaRPr lang="en-US" dirty="0" smtClean="0"/>
          </a:p>
          <a:p>
            <a:endParaRPr lang="en-US" sz="2800" b="1" dirty="0"/>
          </a:p>
        </p:txBody>
      </p:sp>
    </p:spTree>
    <p:extLst>
      <p:ext uri="{BB962C8B-B14F-4D97-AF65-F5344CB8AC3E}">
        <p14:creationId xmlns="" xmlns:p14="http://schemas.microsoft.com/office/powerpoint/2010/main" val="4228261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Ryan </a:t>
            </a:r>
            <a:r>
              <a:rPr lang="en-US" sz="5400" dirty="0" err="1" smtClean="0"/>
              <a:t>Halligan’s</a:t>
            </a:r>
            <a:r>
              <a:rPr lang="en-US" sz="5400" dirty="0" smtClean="0"/>
              <a:t> Story</a:t>
            </a:r>
            <a:endParaRPr lang="en-US" sz="5400" dirty="0"/>
          </a:p>
        </p:txBody>
      </p:sp>
      <p:sp>
        <p:nvSpPr>
          <p:cNvPr id="3" name="Content Placeholder 2"/>
          <p:cNvSpPr>
            <a:spLocks noGrp="1"/>
          </p:cNvSpPr>
          <p:nvPr>
            <p:ph idx="1"/>
          </p:nvPr>
        </p:nvSpPr>
        <p:spPr/>
        <p:txBody>
          <a:bodyPr/>
          <a:lstStyle/>
          <a:p>
            <a:pPr marL="0" indent="0">
              <a:buNone/>
            </a:pPr>
            <a:endParaRPr lang="en-US" dirty="0" smtClean="0">
              <a:hlinkClick r:id="rId2"/>
            </a:endParaRPr>
          </a:p>
          <a:p>
            <a:pPr marL="0" indent="0" algn="ctr">
              <a:buNone/>
            </a:pPr>
            <a:r>
              <a:rPr lang="en-US" dirty="0" smtClean="0">
                <a:solidFill>
                  <a:srgbClr val="FF0000"/>
                </a:solidFill>
                <a:hlinkClick r:id="rId2"/>
              </a:rPr>
              <a:t>A Cyber Bullying Suicide Story -- Ryan </a:t>
            </a:r>
            <a:r>
              <a:rPr lang="en-US" dirty="0" err="1" smtClean="0">
                <a:solidFill>
                  <a:srgbClr val="FF0000"/>
                </a:solidFill>
                <a:hlinkClick r:id="rId2"/>
              </a:rPr>
              <a:t>Halligan</a:t>
            </a:r>
            <a:r>
              <a:rPr lang="en-US" dirty="0" smtClean="0">
                <a:solidFill>
                  <a:srgbClr val="FF0000"/>
                </a:solidFill>
                <a:hlinkClick r:id="rId2"/>
              </a:rPr>
              <a:t> age 13 - YouTube</a:t>
            </a:r>
            <a:endParaRPr lang="en-US" dirty="0" smtClean="0">
              <a:solidFill>
                <a:srgbClr val="FF0000"/>
              </a:solidFill>
            </a:endParaRPr>
          </a:p>
          <a:p>
            <a:pPr marL="0" indent="0">
              <a:buNone/>
            </a:pPr>
            <a:endParaRPr lang="en-US" dirty="0">
              <a:solidFill>
                <a:srgbClr val="FF0000"/>
              </a:solidFill>
            </a:endParaRPr>
          </a:p>
        </p:txBody>
      </p:sp>
    </p:spTree>
    <p:extLst>
      <p:ext uri="{BB962C8B-B14F-4D97-AF65-F5344CB8AC3E}">
        <p14:creationId xmlns="" xmlns:p14="http://schemas.microsoft.com/office/powerpoint/2010/main" val="36485631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What Can You Do?</a:t>
            </a:r>
            <a:endParaRPr lang="en-US" sz="5400" dirty="0"/>
          </a:p>
        </p:txBody>
      </p:sp>
      <p:sp>
        <p:nvSpPr>
          <p:cNvPr id="3" name="Content Placeholder 2"/>
          <p:cNvSpPr>
            <a:spLocks noGrp="1"/>
          </p:cNvSpPr>
          <p:nvPr>
            <p:ph idx="1"/>
          </p:nvPr>
        </p:nvSpPr>
        <p:spPr/>
        <p:txBody>
          <a:bodyPr/>
          <a:lstStyle/>
          <a:p>
            <a:r>
              <a:rPr lang="en-US" dirty="0" smtClean="0"/>
              <a:t>If it is mean, intervene: speak up!</a:t>
            </a:r>
          </a:p>
          <a:p>
            <a:pPr lvl="1"/>
            <a:r>
              <a:rPr lang="en-US" dirty="0" smtClean="0"/>
              <a:t>Reporting v. Tattling </a:t>
            </a:r>
          </a:p>
          <a:p>
            <a:endParaRPr lang="en-US" dirty="0" smtClean="0"/>
          </a:p>
          <a:p>
            <a:r>
              <a:rPr lang="en-US" dirty="0" smtClean="0"/>
              <a:t>Change the way you think about bullying: it’s serious!</a:t>
            </a:r>
          </a:p>
          <a:p>
            <a:endParaRPr lang="en-US" dirty="0" smtClean="0"/>
          </a:p>
          <a:p>
            <a:r>
              <a:rPr lang="en-US" dirty="0" smtClean="0"/>
              <a:t>We need to work together to make GH a safe and positive place to learn </a:t>
            </a:r>
            <a:endParaRPr lang="en-US" dirty="0"/>
          </a:p>
        </p:txBody>
      </p:sp>
    </p:spTree>
    <p:extLst>
      <p:ext uri="{BB962C8B-B14F-4D97-AF65-F5344CB8AC3E}">
        <p14:creationId xmlns="" xmlns:p14="http://schemas.microsoft.com/office/powerpoint/2010/main" val="963341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IS BULLYING A PROBLEM HERE?</a:t>
            </a:r>
            <a:endParaRPr lang="en-US" b="1" dirty="0"/>
          </a:p>
        </p:txBody>
      </p:sp>
      <p:sp>
        <p:nvSpPr>
          <p:cNvPr id="3" name="Content Placeholder 2"/>
          <p:cNvSpPr>
            <a:spLocks noGrp="1"/>
          </p:cNvSpPr>
          <p:nvPr>
            <p:ph idx="1"/>
          </p:nvPr>
        </p:nvSpPr>
        <p:spPr/>
        <p:txBody>
          <a:bodyPr/>
          <a:lstStyle/>
          <a:p>
            <a:pPr marL="0" indent="0" algn="ctr">
              <a:buNone/>
            </a:pPr>
            <a:r>
              <a:rPr lang="en-US" sz="4000" dirty="0" smtClean="0"/>
              <a:t>Class Survey</a:t>
            </a:r>
          </a:p>
          <a:p>
            <a:endParaRPr lang="en-US" dirty="0"/>
          </a:p>
          <a:p>
            <a:r>
              <a:rPr lang="en-US" dirty="0" smtClean="0"/>
              <a:t>Victim</a:t>
            </a:r>
          </a:p>
          <a:p>
            <a:r>
              <a:rPr lang="en-US" dirty="0" smtClean="0"/>
              <a:t>Bystander</a:t>
            </a:r>
          </a:p>
          <a:p>
            <a:r>
              <a:rPr lang="en-US" dirty="0" smtClean="0"/>
              <a:t>Bully</a:t>
            </a:r>
          </a:p>
          <a:p>
            <a:r>
              <a:rPr lang="en-US" dirty="0" smtClean="0"/>
              <a:t>Unsure if you have been a bully?</a:t>
            </a:r>
            <a:endParaRPr lang="en-US" dirty="0"/>
          </a:p>
        </p:txBody>
      </p:sp>
    </p:spTree>
    <p:extLst>
      <p:ext uri="{BB962C8B-B14F-4D97-AF65-F5344CB8AC3E}">
        <p14:creationId xmlns="" xmlns:p14="http://schemas.microsoft.com/office/powerpoint/2010/main" val="564537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WHAT IS BULLYING?</a:t>
            </a:r>
            <a:endParaRPr lang="en-US" sz="5400" dirty="0"/>
          </a:p>
        </p:txBody>
      </p:sp>
      <p:sp>
        <p:nvSpPr>
          <p:cNvPr id="3" name="Content Placeholder 2"/>
          <p:cNvSpPr>
            <a:spLocks noGrp="1"/>
          </p:cNvSpPr>
          <p:nvPr>
            <p:ph idx="1"/>
          </p:nvPr>
        </p:nvSpPr>
        <p:spPr/>
        <p:txBody>
          <a:bodyPr>
            <a:normAutofit/>
          </a:bodyPr>
          <a:lstStyle/>
          <a:p>
            <a:pPr marL="0" indent="0">
              <a:buNone/>
            </a:pPr>
            <a:r>
              <a:rPr lang="en-US" sz="2800" dirty="0" smtClean="0"/>
              <a:t>Bullying is </a:t>
            </a:r>
            <a:r>
              <a:rPr lang="en-US" sz="2800" u="sng" dirty="0" smtClean="0"/>
              <a:t>intentional</a:t>
            </a:r>
            <a:r>
              <a:rPr lang="en-US" sz="2800" dirty="0" smtClean="0"/>
              <a:t> and </a:t>
            </a:r>
            <a:r>
              <a:rPr lang="en-US" sz="2800" u="sng" dirty="0" smtClean="0"/>
              <a:t>harmful</a:t>
            </a:r>
            <a:r>
              <a:rPr lang="en-US" sz="2800" dirty="0" smtClean="0"/>
              <a:t> behavior initiated by one or more students and directed toward another student.  </a:t>
            </a:r>
          </a:p>
          <a:p>
            <a:pPr marL="0" indent="0">
              <a:buNone/>
            </a:pPr>
            <a:r>
              <a:rPr lang="en-US" sz="2800" dirty="0" smtClean="0"/>
              <a:t>Bullying exists when a student with more social or physical power deliberately dominates and harasses another student who seemingly has less power.  </a:t>
            </a:r>
          </a:p>
          <a:p>
            <a:pPr marL="0" indent="0">
              <a:buNone/>
            </a:pPr>
            <a:r>
              <a:rPr lang="en-US" sz="2800" dirty="0" smtClean="0"/>
              <a:t>Bullying is </a:t>
            </a:r>
            <a:r>
              <a:rPr lang="en-US" sz="2800" u="sng" dirty="0" smtClean="0"/>
              <a:t>unjustified</a:t>
            </a:r>
            <a:r>
              <a:rPr lang="en-US" sz="2800" dirty="0" smtClean="0"/>
              <a:t> and is </a:t>
            </a:r>
            <a:r>
              <a:rPr lang="en-US" sz="2800" u="sng" dirty="0" smtClean="0"/>
              <a:t>repeated</a:t>
            </a:r>
            <a:r>
              <a:rPr lang="en-US" sz="2800" dirty="0" smtClean="0"/>
              <a:t>.</a:t>
            </a:r>
            <a:endParaRPr lang="en-US" sz="2800" u="sng" dirty="0"/>
          </a:p>
        </p:txBody>
      </p:sp>
    </p:spTree>
    <p:extLst>
      <p:ext uri="{BB962C8B-B14F-4D97-AF65-F5344CB8AC3E}">
        <p14:creationId xmlns="" xmlns:p14="http://schemas.microsoft.com/office/powerpoint/2010/main" val="392310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SCENARIOS-IS THIS BULLYING?</a:t>
            </a:r>
            <a:endParaRPr lang="en-US" dirty="0"/>
          </a:p>
        </p:txBody>
      </p:sp>
      <p:sp>
        <p:nvSpPr>
          <p:cNvPr id="3" name="Content Placeholder 2"/>
          <p:cNvSpPr>
            <a:spLocks noGrp="1"/>
          </p:cNvSpPr>
          <p:nvPr>
            <p:ph idx="1"/>
          </p:nvPr>
        </p:nvSpPr>
        <p:spPr/>
        <p:txBody>
          <a:bodyPr/>
          <a:lstStyle/>
          <a:p>
            <a:pPr marL="457200" indent="-457200">
              <a:buAutoNum type="arabicPeriod"/>
            </a:pPr>
            <a:r>
              <a:rPr lang="en-US" dirty="0" smtClean="0"/>
              <a:t>A student walks up to the front of the line and says “I’m getting in front of you” and cuts in front of the other students who have been waiting in line.</a:t>
            </a:r>
          </a:p>
          <a:p>
            <a:pPr marL="457200" indent="-457200">
              <a:buAutoNum type="arabicPeriod"/>
            </a:pPr>
            <a:r>
              <a:rPr lang="en-US" dirty="0" smtClean="0"/>
              <a:t>A group of girls play jump rope at lunch.  Another student wants to join in but is denied every day. She begins screaming at the girls.</a:t>
            </a:r>
          </a:p>
          <a:p>
            <a:pPr marL="457200" indent="-457200">
              <a:buAutoNum type="arabicPeriod"/>
            </a:pPr>
            <a:r>
              <a:rPr lang="en-US" dirty="0" smtClean="0"/>
              <a:t>One student writes a rude note in class about another student’s body.  The note is passed on to several other students who read it, laugh and pass it on. Eventually it is passed to the person it is written about.</a:t>
            </a:r>
            <a:endParaRPr lang="en-US" dirty="0"/>
          </a:p>
        </p:txBody>
      </p:sp>
    </p:spTree>
    <p:extLst>
      <p:ext uri="{BB962C8B-B14F-4D97-AF65-F5344CB8AC3E}">
        <p14:creationId xmlns="" xmlns:p14="http://schemas.microsoft.com/office/powerpoint/2010/main" val="1015480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2533C"/>
                </a:solidFill>
              </a:rPr>
              <a:t>SCENARIOS-IS THIS BULLYING?</a:t>
            </a:r>
            <a:endParaRPr lang="en-US" dirty="0"/>
          </a:p>
        </p:txBody>
      </p:sp>
      <p:sp>
        <p:nvSpPr>
          <p:cNvPr id="3" name="Content Placeholder 2"/>
          <p:cNvSpPr>
            <a:spLocks noGrp="1"/>
          </p:cNvSpPr>
          <p:nvPr>
            <p:ph idx="1"/>
          </p:nvPr>
        </p:nvSpPr>
        <p:spPr/>
        <p:txBody>
          <a:bodyPr/>
          <a:lstStyle/>
          <a:p>
            <a:pPr marL="0" indent="0">
              <a:buNone/>
            </a:pPr>
            <a:r>
              <a:rPr lang="en-US" dirty="0" smtClean="0"/>
              <a:t>4. A group of girls decide one day that another girl in their group will no longer be their friend.  They don’t explain anything to that girl, but make it really obvious that they don’t want her around by ignoring her writing mean notes about her and teasing her.</a:t>
            </a:r>
          </a:p>
          <a:p>
            <a:pPr marL="0" indent="0">
              <a:buNone/>
            </a:pPr>
            <a:r>
              <a:rPr lang="en-US" dirty="0" smtClean="0"/>
              <a:t>5. In PE class, after clear instructions to throw the ball below the waist level, a student throws the ball at other kids’ head on purpose.</a:t>
            </a:r>
          </a:p>
          <a:p>
            <a:pPr marL="0" indent="0">
              <a:buNone/>
            </a:pPr>
            <a:r>
              <a:rPr lang="en-US" dirty="0" smtClean="0"/>
              <a:t>6. Two students who are friends always say to each other, “you’re so gay!” They don’t take offense, but there are other kids standing around when they do this.</a:t>
            </a:r>
          </a:p>
        </p:txBody>
      </p:sp>
    </p:spTree>
    <p:extLst>
      <p:ext uri="{BB962C8B-B14F-4D97-AF65-F5344CB8AC3E}">
        <p14:creationId xmlns="" xmlns:p14="http://schemas.microsoft.com/office/powerpoint/2010/main" val="552804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2533C"/>
                </a:solidFill>
              </a:rPr>
              <a:t>SCENARIOS-IS THIS BULLYING?</a:t>
            </a:r>
            <a:endParaRPr lang="en-US" dirty="0"/>
          </a:p>
        </p:txBody>
      </p:sp>
      <p:sp>
        <p:nvSpPr>
          <p:cNvPr id="3" name="Content Placeholder 2"/>
          <p:cNvSpPr>
            <a:spLocks noGrp="1"/>
          </p:cNvSpPr>
          <p:nvPr>
            <p:ph idx="1"/>
          </p:nvPr>
        </p:nvSpPr>
        <p:spPr/>
        <p:txBody>
          <a:bodyPr/>
          <a:lstStyle/>
          <a:p>
            <a:pPr marL="0" indent="0">
              <a:buNone/>
            </a:pPr>
            <a:r>
              <a:rPr lang="en-US" dirty="0" smtClean="0"/>
              <a:t>7. Every day in class one student walks by the desk of another student and takes his pencil off the desk.  Each time the student tells the teacher, the first student denies that he took the pencil.</a:t>
            </a:r>
          </a:p>
          <a:p>
            <a:pPr marL="0" indent="0">
              <a:buNone/>
            </a:pPr>
            <a:endParaRPr lang="en-US" dirty="0" smtClean="0"/>
          </a:p>
          <a:p>
            <a:pPr marL="0" indent="0">
              <a:buNone/>
            </a:pPr>
            <a:r>
              <a:rPr lang="en-US" dirty="0" smtClean="0"/>
              <a:t>8.  A student has been called “gay,” “fag,” and “girl” on several occasions by other students.  After weeks of this, he starts using these terms to describe other students.</a:t>
            </a:r>
          </a:p>
          <a:p>
            <a:pPr marL="0" indent="0">
              <a:buNone/>
            </a:pPr>
            <a:endParaRPr lang="en-US" dirty="0"/>
          </a:p>
        </p:txBody>
      </p:sp>
    </p:spTree>
    <p:extLst>
      <p:ext uri="{BB962C8B-B14F-4D97-AF65-F5344CB8AC3E}">
        <p14:creationId xmlns="" xmlns:p14="http://schemas.microsoft.com/office/powerpoint/2010/main" val="2922915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2533C"/>
                </a:solidFill>
              </a:rPr>
              <a:t>SCENARIOS-IS THIS BULLYING?</a:t>
            </a:r>
            <a:endParaRPr lang="en-US" dirty="0"/>
          </a:p>
        </p:txBody>
      </p:sp>
      <p:sp>
        <p:nvSpPr>
          <p:cNvPr id="3" name="Content Placeholder 2"/>
          <p:cNvSpPr>
            <a:spLocks noGrp="1"/>
          </p:cNvSpPr>
          <p:nvPr>
            <p:ph idx="1"/>
          </p:nvPr>
        </p:nvSpPr>
        <p:spPr/>
        <p:txBody>
          <a:bodyPr/>
          <a:lstStyle/>
          <a:p>
            <a:pPr marL="0" indent="0">
              <a:buNone/>
            </a:pPr>
            <a:r>
              <a:rPr lang="en-US" dirty="0" smtClean="0"/>
              <a:t>9. Two friends are walking in the hall together.  One sees a student he picks on regularly and pushes that student against the lockers and holds him there.  The friend kind of laughs and just stands there until his friend is finished and ready to go to class.</a:t>
            </a:r>
          </a:p>
          <a:p>
            <a:pPr marL="0" indent="0">
              <a:buNone/>
            </a:pPr>
            <a:endParaRPr lang="en-US" dirty="0"/>
          </a:p>
          <a:p>
            <a:pPr marL="0" indent="0">
              <a:buNone/>
            </a:pPr>
            <a:r>
              <a:rPr lang="en-US" dirty="0" smtClean="0"/>
              <a:t>10.  At lunch a student tells another student, “give me your money.  You don’t need it, you’re not hungry.”  The student gives up his money.  The guidance counselor sees this and tells the students not to loan or borrow money.  The student who gave up his money says, “it’s ok, everything is fine.”</a:t>
            </a:r>
            <a:endParaRPr lang="en-US" dirty="0"/>
          </a:p>
        </p:txBody>
      </p:sp>
    </p:spTree>
    <p:extLst>
      <p:ext uri="{BB962C8B-B14F-4D97-AF65-F5344CB8AC3E}">
        <p14:creationId xmlns="" xmlns:p14="http://schemas.microsoft.com/office/powerpoint/2010/main" val="889065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5 FORMS OF BULLYING</a:t>
            </a:r>
            <a:endParaRPr lang="en-US" sz="5400" dirty="0"/>
          </a:p>
        </p:txBody>
      </p:sp>
      <p:sp>
        <p:nvSpPr>
          <p:cNvPr id="3" name="Content Placeholder 2"/>
          <p:cNvSpPr>
            <a:spLocks noGrp="1"/>
          </p:cNvSpPr>
          <p:nvPr>
            <p:ph idx="1"/>
          </p:nvPr>
        </p:nvSpPr>
        <p:spPr/>
        <p:txBody>
          <a:bodyPr/>
          <a:lstStyle/>
          <a:p>
            <a:pPr marL="0" indent="0">
              <a:buNone/>
            </a:pPr>
            <a:r>
              <a:rPr lang="en-US" sz="2800" b="1" dirty="0" smtClean="0"/>
              <a:t>PHYSICAL</a:t>
            </a:r>
            <a:r>
              <a:rPr lang="en-US" dirty="0" smtClean="0"/>
              <a:t>- Harmful actions against another person’s body or belongings</a:t>
            </a:r>
          </a:p>
          <a:p>
            <a:r>
              <a:rPr lang="en-US" dirty="0" smtClean="0"/>
              <a:t> Hitting/punching</a:t>
            </a:r>
            <a:endParaRPr lang="en-US" dirty="0"/>
          </a:p>
          <a:p>
            <a:r>
              <a:rPr lang="en-US" dirty="0" smtClean="0"/>
              <a:t>Shoving</a:t>
            </a:r>
          </a:p>
          <a:p>
            <a:r>
              <a:rPr lang="en-US" dirty="0" smtClean="0"/>
              <a:t>Tripping</a:t>
            </a:r>
          </a:p>
          <a:p>
            <a:r>
              <a:rPr lang="en-US" dirty="0" smtClean="0"/>
              <a:t>Destroying personal property</a:t>
            </a:r>
            <a:endParaRPr lang="en-US" dirty="0"/>
          </a:p>
          <a:p>
            <a:r>
              <a:rPr lang="en-US" dirty="0" smtClean="0"/>
              <a:t>Threats of physical harm</a:t>
            </a:r>
            <a:endParaRPr lang="en-US" dirty="0"/>
          </a:p>
        </p:txBody>
      </p:sp>
    </p:spTree>
    <p:extLst>
      <p:ext uri="{BB962C8B-B14F-4D97-AF65-F5344CB8AC3E}">
        <p14:creationId xmlns="" xmlns:p14="http://schemas.microsoft.com/office/powerpoint/2010/main" val="1415339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5 FORMS OF BULLYING</a:t>
            </a:r>
          </a:p>
        </p:txBody>
      </p:sp>
      <p:sp>
        <p:nvSpPr>
          <p:cNvPr id="3" name="Content Placeholder 2"/>
          <p:cNvSpPr>
            <a:spLocks noGrp="1"/>
          </p:cNvSpPr>
          <p:nvPr>
            <p:ph idx="1"/>
          </p:nvPr>
        </p:nvSpPr>
        <p:spPr/>
        <p:txBody>
          <a:bodyPr/>
          <a:lstStyle/>
          <a:p>
            <a:pPr marL="0" indent="0">
              <a:buNone/>
            </a:pPr>
            <a:r>
              <a:rPr lang="en-US" sz="2800" b="1" dirty="0" smtClean="0"/>
              <a:t>VERBAL</a:t>
            </a:r>
            <a:r>
              <a:rPr lang="en-US" dirty="0" smtClean="0"/>
              <a:t> – Speaking to or about another person in an unkind or hurtful way</a:t>
            </a:r>
          </a:p>
          <a:p>
            <a:pPr marL="0" indent="0">
              <a:buNone/>
            </a:pPr>
            <a:endParaRPr lang="en-US" dirty="0" smtClean="0"/>
          </a:p>
          <a:p>
            <a:pPr marL="0" indent="0">
              <a:buNone/>
            </a:pPr>
            <a:r>
              <a:rPr lang="en-US" dirty="0" smtClean="0"/>
              <a:t>Name-calling</a:t>
            </a:r>
          </a:p>
          <a:p>
            <a:pPr marL="0" indent="0">
              <a:buNone/>
            </a:pPr>
            <a:r>
              <a:rPr lang="en-US" dirty="0" smtClean="0"/>
              <a:t>Put downs</a:t>
            </a:r>
          </a:p>
          <a:p>
            <a:pPr marL="0" indent="0">
              <a:buNone/>
            </a:pPr>
            <a:r>
              <a:rPr lang="en-US" dirty="0" smtClean="0"/>
              <a:t>Rumors/gossip</a:t>
            </a:r>
          </a:p>
          <a:p>
            <a:pPr marL="0" indent="0">
              <a:buNone/>
            </a:pPr>
            <a:r>
              <a:rPr lang="en-US" dirty="0" smtClean="0"/>
              <a:t>Teasing/sarcasm</a:t>
            </a:r>
          </a:p>
          <a:p>
            <a:pPr marL="0" indent="0">
              <a:buNone/>
            </a:pPr>
            <a:r>
              <a:rPr lang="en-US" dirty="0" smtClean="0"/>
              <a:t>Mean/nasty phone calls</a:t>
            </a:r>
          </a:p>
          <a:p>
            <a:pPr marL="0" indent="0">
              <a:buNone/>
            </a:pPr>
            <a:endParaRPr lang="en-US" dirty="0"/>
          </a:p>
        </p:txBody>
      </p:sp>
    </p:spTree>
    <p:extLst>
      <p:ext uri="{BB962C8B-B14F-4D97-AF65-F5344CB8AC3E}">
        <p14:creationId xmlns="" xmlns:p14="http://schemas.microsoft.com/office/powerpoint/2010/main" val="227526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588</TotalTime>
  <Words>735</Words>
  <Application>Microsoft Office PowerPoint</Application>
  <PresentationFormat>On-screen Show (4:3)</PresentationFormat>
  <Paragraphs>75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Clarity</vt:lpstr>
      <vt:lpstr>BULLYING</vt:lpstr>
      <vt:lpstr>IS BULLYING A PROBLEM HERE?</vt:lpstr>
      <vt:lpstr>WHAT IS BULLYING?</vt:lpstr>
      <vt:lpstr>SCENARIOS-IS THIS BULLYING?</vt:lpstr>
      <vt:lpstr>SCENARIOS-IS THIS BULLYING?</vt:lpstr>
      <vt:lpstr>SCENARIOS-IS THIS BULLYING?</vt:lpstr>
      <vt:lpstr>SCENARIOS-IS THIS BULLYING?</vt:lpstr>
      <vt:lpstr>5 FORMS OF BULLYING</vt:lpstr>
      <vt:lpstr>5 FORMS OF BULLYING</vt:lpstr>
      <vt:lpstr>5 FORMS OF BULLYING</vt:lpstr>
      <vt:lpstr>5 FORMS OF BULLYING</vt:lpstr>
      <vt:lpstr>5 FORMS OF BULLYING</vt:lpstr>
      <vt:lpstr>Ryan Halligan’s Story</vt:lpstr>
      <vt:lpstr>What Can You Do?</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BULLYING</dc:title>
  <dc:creator>Therriault</dc:creator>
  <cp:lastModifiedBy>Techsup</cp:lastModifiedBy>
  <cp:revision>15</cp:revision>
  <dcterms:created xsi:type="dcterms:W3CDTF">2012-11-08T18:57:50Z</dcterms:created>
  <dcterms:modified xsi:type="dcterms:W3CDTF">2012-11-19T19:49:39Z</dcterms:modified>
</cp:coreProperties>
</file>